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3" r:id="rId14"/>
    <p:sldId id="274" r:id="rId15"/>
    <p:sldId id="265" r:id="rId16"/>
    <p:sldId id="266" r:id="rId17"/>
    <p:sldId id="267" r:id="rId18"/>
    <p:sldId id="268" r:id="rId19"/>
    <p:sldId id="269" r:id="rId20"/>
    <p:sldId id="270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7.xml"/><Relationship Id="rId8" Type="http://schemas.openxmlformats.org/officeDocument/2006/relationships/slide" Target="../slides/slide15.xml"/><Relationship Id="rId7" Type="http://schemas.openxmlformats.org/officeDocument/2006/relationships/slide" Target="../slides/slide13.xml"/><Relationship Id="rId6" Type="http://schemas.openxmlformats.org/officeDocument/2006/relationships/slide" Target="../slides/slide8.xml"/><Relationship Id="rId5" Type="http://schemas.openxmlformats.org/officeDocument/2006/relationships/slide" Target="../slides/slide7.xml"/><Relationship Id="rId4" Type="http://schemas.openxmlformats.org/officeDocument/2006/relationships/slide" Target="../slides/slide6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0" Type="http://schemas.openxmlformats.org/officeDocument/2006/relationships/slide" Target="../slides/slide1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100da60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6c71e7a10&amp;cid=6c71e7a10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ca3919de9&amp;cid=ca3919de9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ef6e105b&amp;cid=cef6e105b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134d62d7c&amp;cid=134d62d7c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7774a9105&amp;cid=7774a9105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56b6216de&amp;cid=56b6216de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e393f8634&amp;cid=e393f8634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37540aacb&amp;cid=37540aacb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3e6c460b1&amp;cid=3e6c460b1&amp;vtp=1">
            <a:hlinkClick r:id="rId10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00da60e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100da60e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课时评价作业（十九）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迷娘（之一）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8cceb332?pid=100da60e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d0742b02c?pid=b8cceb332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阅读下面的诗歌，完成题目。</a:t>
            </a:r>
            <a:endParaRPr lang="en-US" altLang="zh-CN" sz="2800" dirty="0"/>
          </a:p>
        </p:txBody>
      </p:sp>
      <p:sp>
        <p:nvSpPr>
          <p:cNvPr id="4" name="QM_3_BD.14_2#d0742b02c?sp=1&amp;pid=b8cceb332&amp;color=0,0,0&amp;vtp=1&amp;bbb=1"/>
          <p:cNvSpPr/>
          <p:nvPr/>
        </p:nvSpPr>
        <p:spPr>
          <a:xfrm>
            <a:off x="612648" y="180607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没有走的路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弗罗斯特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金黄的林中有两条岔路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可惜我作为一名过客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不能两条都走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我久久踌躇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极目遥望一条路的去处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d0742b02c?sp=1&amp;pid=b8cceb332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直到它在灌木丛中隐没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我走了第二条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它也不坏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而且说不定更加值得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因为它草多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缺少人踩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不过这点也难比较出来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两条路踩的程度相差不多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那天早晨两条路是一样的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都撒满落叶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还没踩下足迹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我把第一条路留待来日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d0742b02c?sp=1&amp;pid=b8cceb332&amp;color=0,0,0&amp;vtp=1&amp;bb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尽管我明白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路是连着路的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我怀疑是否还能重返旧地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此后不论岁月流逝多少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我提起此事总要伴一声叹息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两条路在林中分了道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而我呢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我选了较少人走的一条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此后的一切都相差千里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56b6216de?pid=d0742b02c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下列对本诗相关内容的理解，不正确的一项是（3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56b6216de.bracket?pid=d0742b02c&amp;color=0,0,0&amp;vpa=4&amp;vtp=1"/>
          <p:cNvSpPr/>
          <p:nvPr/>
        </p:nvSpPr>
        <p:spPr>
          <a:xfrm>
            <a:off x="95129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5_2#56b6216de.choices?pid=d0742b02c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“作为一名过客，/不能两条都走”和“人不能同时踏进两条河流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学命题相合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“不能两条都走，我久久踌躇”中的“踌躇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表明诗人处在人生的十字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，徘徊思索，心中犹豫，不能作出选择。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诗人在诗中一会儿说“它也不坏”，一会儿说“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这点也难比较出来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可见其判断是草率的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“我选了较少人走的一条，/此后的一切都相差千里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结尾处点明诗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歌主旨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：人一旦作出选择，便就此决定了自己一生的路，结局也会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差千里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56b6216de?pid=d0742b02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C项，理解错误。因为第二条路“草多，缺少人踩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说不定更加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值得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”，所以说“它也不坏”；“这点也难比较出来”是因为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两条路踩的程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度相差不多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”。两种判断各有理由，各有逻辑，并不“草率”。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e393f8634?pid=d0742b02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下列对本诗艺术特色的分析鉴赏，不正确的一项是（3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e393f8634.bracket?pid=d0742b02c&amp;color=0,0,0&amp;vpa=5&amp;vtp=1"/>
          <p:cNvSpPr/>
          <p:nvPr/>
        </p:nvSpPr>
        <p:spPr>
          <a:xfrm>
            <a:off x="10401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8_2#e393f8634.choices?pid=d0742b02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本诗的思路是先写面对选择，然后写选择道路，再写踏上征程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后回顾往事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，逻辑井然。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“金黄的林中有两条岔路”中“金黄”一词在有的译本中被译成了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”。“深黄”不如“金黄”准确、形象、画面感强。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本诗把人生之路依托在自然之路上，借自然之路来写人生之路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在此而意在彼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，用了比喻的手法。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诗人以小见大，抓住日常生活中的小事来抒写人生的深层感悟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诗歌显得平易而深邃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e393f8634?pid=d0742b02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C项，“比喻”错误。本诗把人生之路依托在自然之路上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借自然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之路来写人生之路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，把抽象的东西寄托在具体的事物上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用的是象征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，而非比喻。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37540aacb?sp=1&amp;pid=d0742b02c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诗中说“我怀疑是否还能重返旧地”，诗人能“重返旧地”吗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，谈谈你的看法。（4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37540aacb?pid=d0742b02c&amp;color=0,0,0&amp;vtp=1&amp;bbb=1&amp;hb=1"/>
          <p:cNvSpPr/>
          <p:nvPr/>
        </p:nvSpPr>
        <p:spPr>
          <a:xfrm>
            <a:off x="612648" y="372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回答本题要结合全诗表达的中心，首先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要弄清楚提问部分与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整首诗的关系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；然后，要弄清楚设问点与前后诗意的联系。上文的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”与下文的“叹息”都暗示了诗人不能“重返旧地”。</a:t>
            </a:r>
            <a:endParaRPr lang="en-US" altLang="zh-CN" sz="2800" dirty="0"/>
          </a:p>
        </p:txBody>
      </p:sp>
      <p:sp>
        <p:nvSpPr>
          <p:cNvPr id="4" name="QB_4_AN.27_1#37540aacb?sp=1&amp;pid=d0742b02c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诗人不能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“重返旧地”。因为诗人是“一名过客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可能不会再回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；而“我提起此事总要伴一声叹息”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也说明这一选择的不可重复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表明看法1分，说明理由3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3e6c460b1?sp=1&amp;pid=d0742b02c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诗人虽然选择了一条路，却对另一条路念念不忘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诗人为什么要这样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3e6c460b1?pid=d0742b02c&amp;color=0,0,0&amp;vtp=1&amp;bbb=1&amp;hb=1"/>
          <p:cNvSpPr/>
          <p:nvPr/>
        </p:nvSpPr>
        <p:spPr>
          <a:xfrm>
            <a:off x="612648" y="372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首先表明诗人这样写，揭示了人类的内心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那就是没有得到的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东西总是更令人向往和怀恋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然后分析这样写在表达效果方面的作用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即为诗歌增加了遗憾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、惆怅之感。</a:t>
            </a:r>
            <a:endParaRPr lang="en-US" altLang="zh-CN" sz="2800" dirty="0"/>
          </a:p>
        </p:txBody>
      </p:sp>
      <p:sp>
        <p:nvSpPr>
          <p:cNvPr id="4" name="QB_4_AN.27_1#3e6c460b1?sp=1&amp;pid=d0742b02c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因为未选择也是一种选择。正是对已选择的不满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才产生了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对未选择的怀恋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诗人念念不忘未选择的路正是人生的真实写照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也给这首诗增加了遗憾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、惆怅之感。（每点3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ca03b727?pid=100da60ee&amp;color=0,173,163&amp;vtp=1&amp;bt=1&amp;bbb=1"/>
          <p:cNvSpPr/>
          <p:nvPr/>
        </p:nvSpPr>
        <p:spPr>
          <a:xfrm>
            <a:off x="612648" y="466344"/>
            <a:ext cx="10963656" cy="7266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fcd3adff7?pid=1ca03b727&amp;color=0,0,0&amp;vtp=1&amp;bbb=1&amp;hb=1"/>
          <p:cNvSpPr/>
          <p:nvPr/>
        </p:nvSpPr>
        <p:spPr>
          <a:xfrm>
            <a:off x="612648" y="116664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河南平顶山段考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歌德有一句名言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理论是灰色的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而生活之树是长青的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的真理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那就是任何理论包括美学理论如果只满足于体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系建构和逻辑自洽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而不关心现实生活及其变化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其结果只能是灰色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美学要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不能单纯追求拖离现实生活的抽象体系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只有这样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美学才能接地气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的滋养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具有强大的生命力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当代中国的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美学理论与人们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的艺术和审美实践还有距离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与现实生活的帖近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度仍不够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当代西方美学已出现突破单纯聚焦于艺术的局限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fcd3adff7?pid=1ca03b727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向对自然与生活的关注的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生活转向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由此掀起了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环境美学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生活美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的新潮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虽然西方的情况与我们并不完全一样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但美学走进生活确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已成为不可阻挡的时代潮流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而美育是其中重要的一环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没有美的教育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就不可能有完整的教育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一朵云在大人眼中是一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团水汽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在孩子眼中是大象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城堡乃至一整个奇异世界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而美育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用美来温润孩子的眼睛和心灵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成功的美育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能让孩子们感受到什么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江南可采莲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莲叶何田田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什么是中国画的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远山如黛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近水含烟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什么是诗词书画背后的人生际遇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家国情怀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也正是在这种可感可知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的审美中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美育引导孩子领略古今中外的艺术瑰宝的风采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让美进入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日常生活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进而让孩子在审美中感受我们的历史与文化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6c71e7a10?sp=1&amp;pid=fcd3adff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材料中第一段有多处错别字，请找出两处，并加以改正。（4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dirty="0"/>
          </a:p>
        </p:txBody>
      </p:sp>
      <p:sp>
        <p:nvSpPr>
          <p:cNvPr id="3" name="QB_4_AN.3_1#6c71e7a10.blank?pid=fcd3adff7&amp;color=0,0,0&amp;vpa=1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长”改为“常”，“拖”改为“脱”，“帖”改为“贴”。（每处2分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找出任意两处即可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4_BD.4_1#ca3919de9?sp=1&amp;pid=fcd3adff7&amp;color=0,0,0&amp;vtp=1&amp;bbb=1"/>
          <p:cNvSpPr/>
          <p:nvPr/>
        </p:nvSpPr>
        <p:spPr>
          <a:xfrm>
            <a:off x="612648" y="245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请在材料中括号内填入恰当的成语。（3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dirty="0"/>
          </a:p>
        </p:txBody>
      </p:sp>
      <p:sp>
        <p:nvSpPr>
          <p:cNvPr id="5" name="QB_4_AN.5_1#ca3919de9.blank?pid=fcd3adff7&amp;color=0,0,0&amp;vpa=2&amp;vtp=1&amp;bbb=1"/>
          <p:cNvSpPr/>
          <p:nvPr/>
        </p:nvSpPr>
        <p:spPr>
          <a:xfrm>
            <a:off x="1473866" y="3071574"/>
            <a:ext cx="9585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（示例）A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颠扑不破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源源不断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日新月异（每处1分）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_1#ca3919de9?pid=fcd3adff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A处，此处需填一个修饰“真理”的成语，“真理”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指真实的道理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即客观事物及其规律在人的意识中的正确反映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，故此处可填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颠扑不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”。颠扑不破：无论怎样摔打都不会破裂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比喻永远不会被推翻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多指理论、道理）。B处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语境说的是美学要回归现实生活才能接地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，获得持续不断的滋养，可填“源源不断”。源源不断：持续不断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，语境说的是人们的艺术和审美实践在不断发展变化，可填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日新月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”。日新月异：每天每月都有新的变化，形容进步、发展很快。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cef6e105b?sp=1&amp;pid=fcd3adff7&amp;color=0,0,0&amp;vtp=1&amp;bt=1&amp;bbb=1&amp;hb=1&amp;hltap=1"/>
          <p:cNvSpPr/>
          <p:nvPr/>
        </p:nvSpPr>
        <p:spPr>
          <a:xfrm>
            <a:off x="612648" y="46800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请将材料中画波浪线的部分改写成几个较短的语句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可以改变语序并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cef6e105b?pid=fcd3adff7&amp;color=0,0,0&amp;vtp=1&amp;bbb=1&amp;hb=1"/>
          <p:cNvSpPr/>
          <p:nvPr/>
        </p:nvSpPr>
        <p:spPr>
          <a:xfrm>
            <a:off x="612648" y="3686254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首先提取画波浪线句子的主干，即：当代西方美学已出现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”。然后把原句中的修饰成分改写成短句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突破单纯聚焦于艺术的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局限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，转向对自然与生活的关注。最后将主干句与两个分句用“即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，再把“由此掀起了‘环境美学’‘生活美学’的新潮”放在后面。</a:t>
            </a:r>
            <a:endParaRPr lang="en-US" altLang="zh-CN" sz="2800" dirty="0"/>
          </a:p>
        </p:txBody>
      </p:sp>
      <p:sp>
        <p:nvSpPr>
          <p:cNvPr id="4" name="QB_4_AN.27_1#cef6e105b?sp=1&amp;pid=fcd3adff7&amp;color=0,0,0&amp;vtp=1&amp;bt=1&amp;bbb=1&amp;hb=1&amp;hla=1"/>
          <p:cNvSpPr/>
          <p:nvPr/>
        </p:nvSpPr>
        <p:spPr>
          <a:xfrm>
            <a:off x="612648" y="1718442"/>
            <a:ext cx="10963656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示例）当代西方美学已出现了“生活转向”，（1分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即突破单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纯聚焦于艺术的局限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，（1分）转向对自然与生活的关注，（1分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此掀起了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“环境美学”“生活美学”的新潮。（1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134d62d7c?sp=1&amp;pid=fcd3adff7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材料中画横线的句子使用了引用和排比的修辞手法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分析其表达效果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134d62d7c?pid=fcd3adff7&amp;color=0,0,0&amp;vtp=1&amp;bbb=1&amp;hb=1"/>
          <p:cNvSpPr/>
          <p:nvPr/>
        </p:nvSpPr>
        <p:spPr>
          <a:xfrm>
            <a:off x="612648" y="4372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首先，明确句中使用引用和排比的修辞手法的句子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然后围绕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、排比的表达效果，结合材料进行分析即可。</a:t>
            </a:r>
            <a:endParaRPr lang="en-US" altLang="zh-CN" sz="2800" dirty="0"/>
          </a:p>
        </p:txBody>
      </p:sp>
      <p:sp>
        <p:nvSpPr>
          <p:cNvPr id="4" name="QB_4_AN.27_1#134d62d7c?sp=1&amp;pid=fcd3adff7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运用引用，形象地点明成功的美育能够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温润孩子的眼睛和心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”，能够让孩子在审美中感受我们的历史与文化，增强了说服力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“什么是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”构成排比，句式整齐，节奏感强，增强了语势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“成功的美育”的重要性。（每点2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1_1#7774a9105?sp=1&amp;pid=fcd3adff7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请在材料中横线处补写恰当的语句，使整段文字语意完整连贯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，逻辑严密，每处不超过15个字。（6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3" name="QB_4_AN.12_1#7774a9105.blank?pid=fcd3adff7&amp;color=0,0,0&amp;vpa=3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示例）①回归大众丰富多彩的生活实践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还有一些需要改进之处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③就是回归对孩子生命直觉的引导（每处2分）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3_1#7774a9105?pid=fcd3adff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①此处是后文“美学才能接地气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具有强大的生命力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的前提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条件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，和“单纯追求脱离现实生活”相反，应是回归生活，可填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回归大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众丰富多彩的生活实践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”。②此处顺承“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与现实生活的贴近度仍不够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说明美学理论还需要改进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，可填“还有一些需要改进之处”。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美育和孩子的关系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，前文有“一朵云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在孩子眼中是大象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城堡乃至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一整个奇异世界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”，说明孩子能凭直觉感知自然之美；后文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美育引导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孩子领略古今中外的艺术瑰宝的风采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，让美进入日常生活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表明要引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导孩子欣赏美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故可推知此处是说美育要引导孩子在直觉基础上欣赏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，可填“就是回归对孩子生命直觉的引导”。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4131</Words>
  <Application>WPS 演示</Application>
  <PresentationFormat>宽屏</PresentationFormat>
  <Paragraphs>188</Paragraphs>
  <Slides>18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2025-04-01T08:48:00Z</dcterms:created>
  <dcterms:modified xsi:type="dcterms:W3CDTF">2025-09-02T09:35:16Z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16DC430E4D54425485A7E5657365201B_12</vt:lpwstr>
  </property>
  <property fmtid="{D5CDD505-2E9C-101B-9397-08002B2CF9AE}" pid="3" name="KSOProductBuildVer">
    <vt:lpwstr>2052-12.1.0.22529</vt:lpwstr>
  </property>
</Properties>
</file>